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847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6" y="0"/>
                </a:lnTo>
                <a:lnTo>
                  <a:pt x="6266306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45877" y="2406752"/>
            <a:ext cx="1196246" cy="1439684"/>
          </a:xfrm>
          <a:custGeom>
            <a:avLst/>
            <a:gdLst/>
            <a:ahLst/>
            <a:cxnLst/>
            <a:rect r="r" b="b" t="t" l="l"/>
            <a:pathLst>
              <a:path h="1439684" w="1196246">
                <a:moveTo>
                  <a:pt x="0" y="0"/>
                </a:moveTo>
                <a:lnTo>
                  <a:pt x="1196246" y="0"/>
                </a:lnTo>
                <a:lnTo>
                  <a:pt x="1196246" y="1439684"/>
                </a:lnTo>
                <a:lnTo>
                  <a:pt x="0" y="143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054127"/>
            <a:ext cx="18288000" cy="1232873"/>
            <a:chOff x="0" y="0"/>
            <a:chExt cx="4816593" cy="324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24707"/>
            </a:xfrm>
            <a:custGeom>
              <a:avLst/>
              <a:gdLst/>
              <a:ahLst/>
              <a:cxnLst/>
              <a:rect r="r" b="b" t="t" l="l"/>
              <a:pathLst>
                <a:path h="324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4707"/>
                  </a:lnTo>
                  <a:lnTo>
                    <a:pt x="0" y="324707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7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78669" y="6445667"/>
            <a:ext cx="4730661" cy="25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25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EMPOWERING YOUR FINANCIAL FUTURE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3997" y="6791070"/>
            <a:ext cx="260000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b="true" sz="1400" spc="25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JANUARY 26,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13485" y="3758565"/>
            <a:ext cx="8531742" cy="256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REGAL FINANCIAL SERVICES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24333"/>
            <a:ext cx="3025646" cy="3641368"/>
          </a:xfrm>
          <a:custGeom>
            <a:avLst/>
            <a:gdLst/>
            <a:ahLst/>
            <a:cxnLst/>
            <a:rect r="r" b="b" t="t" l="l"/>
            <a:pathLst>
              <a:path h="3641368" w="3025646">
                <a:moveTo>
                  <a:pt x="0" y="0"/>
                </a:moveTo>
                <a:lnTo>
                  <a:pt x="3025646" y="0"/>
                </a:lnTo>
                <a:lnTo>
                  <a:pt x="3025646" y="3641367"/>
                </a:lnTo>
                <a:lnTo>
                  <a:pt x="0" y="3641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827230"/>
            <a:ext cx="174846" cy="174846"/>
          </a:xfrm>
          <a:custGeom>
            <a:avLst/>
            <a:gdLst/>
            <a:ahLst/>
            <a:cxnLst/>
            <a:rect r="r" b="b" t="t" l="l"/>
            <a:pathLst>
              <a:path h="174846" w="174846">
                <a:moveTo>
                  <a:pt x="0" y="0"/>
                </a:moveTo>
                <a:lnTo>
                  <a:pt x="174846" y="0"/>
                </a:lnTo>
                <a:lnTo>
                  <a:pt x="174846" y="174846"/>
                </a:lnTo>
                <a:lnTo>
                  <a:pt x="0" y="17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176" y="7458074"/>
            <a:ext cx="174846" cy="174846"/>
          </a:xfrm>
          <a:custGeom>
            <a:avLst/>
            <a:gdLst/>
            <a:ahLst/>
            <a:cxnLst/>
            <a:rect r="r" b="b" t="t" l="l"/>
            <a:pathLst>
              <a:path h="174846" w="174846">
                <a:moveTo>
                  <a:pt x="0" y="0"/>
                </a:moveTo>
                <a:lnTo>
                  <a:pt x="174846" y="0"/>
                </a:lnTo>
                <a:lnTo>
                  <a:pt x="174846" y="174846"/>
                </a:lnTo>
                <a:lnTo>
                  <a:pt x="0" y="17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41652" y="7142652"/>
            <a:ext cx="174846" cy="174846"/>
          </a:xfrm>
          <a:custGeom>
            <a:avLst/>
            <a:gdLst/>
            <a:ahLst/>
            <a:cxnLst/>
            <a:rect r="r" b="b" t="t" l="l"/>
            <a:pathLst>
              <a:path h="174846" w="174846">
                <a:moveTo>
                  <a:pt x="0" y="0"/>
                </a:moveTo>
                <a:lnTo>
                  <a:pt x="174846" y="0"/>
                </a:lnTo>
                <a:lnTo>
                  <a:pt x="174846" y="174846"/>
                </a:lnTo>
                <a:lnTo>
                  <a:pt x="0" y="174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48127" y="7773496"/>
            <a:ext cx="174846" cy="174846"/>
          </a:xfrm>
          <a:custGeom>
            <a:avLst/>
            <a:gdLst/>
            <a:ahLst/>
            <a:cxnLst/>
            <a:rect r="r" b="b" t="t" l="l"/>
            <a:pathLst>
              <a:path h="174846" w="174846">
                <a:moveTo>
                  <a:pt x="0" y="0"/>
                </a:moveTo>
                <a:lnTo>
                  <a:pt x="174846" y="0"/>
                </a:lnTo>
                <a:lnTo>
                  <a:pt x="174846" y="174846"/>
                </a:lnTo>
                <a:lnTo>
                  <a:pt x="0" y="174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6008600"/>
            <a:ext cx="2698403" cy="67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5"/>
              </a:lnSpc>
              <a:spcBef>
                <a:spcPct val="0"/>
              </a:spcBef>
            </a:pPr>
            <a:r>
              <a:rPr lang="en-US" sz="369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Contact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790" y="6731980"/>
            <a:ext cx="3166102" cy="121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New York City, United States</a:t>
            </a:r>
          </a:p>
          <a:p>
            <a:pPr algn="l">
              <a:lnSpc>
                <a:spcPts val="245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+123-456-7890</a:t>
            </a:r>
          </a:p>
          <a:p>
            <a:pPr algn="l">
              <a:lnSpc>
                <a:spcPts val="245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hello@regalfinanceservices.com</a:t>
            </a:r>
          </a:p>
          <a:p>
            <a:pPr algn="l">
              <a:lnSpc>
                <a:spcPts val="245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www.regalfinanceservices.com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53630" y="2785805"/>
            <a:ext cx="3110475" cy="347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Regal Finance Solutions is committed to delivering innovative and client-centric financial solutions designed to meet the unique needs of businesses and government organizations. With a steadfast focus on integrity, precision, and service excellence, we have cultivated enduring partnerships with our clients, driving their success through tailored financial strategies and data-driven insights.</a:t>
            </a:r>
          </a:p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148825" y="6657113"/>
            <a:ext cx="1323831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2012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48825" y="7437616"/>
            <a:ext cx="311047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New York City, United States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48825" y="8218119"/>
            <a:ext cx="1323831" cy="25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$5 billion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48825" y="8998622"/>
            <a:ext cx="3110475" cy="25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50 locations across the region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7112" y="2550182"/>
            <a:ext cx="166695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30053" y="6255076"/>
            <a:ext cx="1323831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Founded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30053" y="7035580"/>
            <a:ext cx="229349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Headquarters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30053" y="7816083"/>
            <a:ext cx="1778815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Total Assets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30053" y="8596586"/>
            <a:ext cx="1778815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Branches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916714"/>
            <a:ext cx="5267562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782293"/>
            <a:ext cx="4768190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22" r="0" b="-10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0474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7" y="0"/>
                </a:lnTo>
                <a:lnTo>
                  <a:pt x="6266307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16476" y="5393078"/>
            <a:ext cx="5393537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To be the most trusted and respected financial institution in our community, recognized for our commitment to ethical banking practices and customer satisfaction.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16476" y="7267036"/>
            <a:ext cx="5591490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To empower our customers with the knowledge, resources, and support needed to achieve their financial goals through personalized service and innovative banking solutions.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16476" y="4991041"/>
            <a:ext cx="166695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16476" y="6865000"/>
            <a:ext cx="166695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16476" y="2331736"/>
            <a:ext cx="4159023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VISION &amp;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16476" y="3246099"/>
            <a:ext cx="4159023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Mission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879695"/>
            <a:ext cx="5591490" cy="5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Our customers are at the heart of everything we do. We listen, respond, and tailor our services to meet their needs.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51668" cy="10287000"/>
            <a:chOff x="0" y="0"/>
            <a:chExt cx="241031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03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10316">
                  <a:moveTo>
                    <a:pt x="0" y="0"/>
                  </a:moveTo>
                  <a:lnTo>
                    <a:pt x="2410316" y="0"/>
                  </a:lnTo>
                  <a:lnTo>
                    <a:pt x="2410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1031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31350" y="1028700"/>
            <a:ext cx="7027950" cy="8229600"/>
            <a:chOff x="0" y="0"/>
            <a:chExt cx="1088813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8813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88813">
                  <a:moveTo>
                    <a:pt x="0" y="0"/>
                  </a:moveTo>
                  <a:lnTo>
                    <a:pt x="1088813" y="0"/>
                  </a:lnTo>
                  <a:lnTo>
                    <a:pt x="108881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7878" t="0" r="-378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32927" y="1536675"/>
            <a:ext cx="5422145" cy="6525558"/>
          </a:xfrm>
          <a:custGeom>
            <a:avLst/>
            <a:gdLst/>
            <a:ahLst/>
            <a:cxnLst/>
            <a:rect r="r" b="b" t="t" l="l"/>
            <a:pathLst>
              <a:path h="6525558" w="5422145">
                <a:moveTo>
                  <a:pt x="0" y="0"/>
                </a:moveTo>
                <a:lnTo>
                  <a:pt x="5422146" y="0"/>
                </a:lnTo>
                <a:lnTo>
                  <a:pt x="5422146" y="6525558"/>
                </a:lnTo>
                <a:lnTo>
                  <a:pt x="0" y="6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255993"/>
            <a:ext cx="5393537" cy="50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We uphold the highest ethical standards in all interactions, ensuring transparency and accountability.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03397"/>
            <a:ext cx="5591490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We embrace technological advancements and innovative practices to enhance customer experience and improve our offerings.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53957"/>
            <a:ext cx="166695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77658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Focus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01360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194651"/>
            <a:ext cx="4159023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109014"/>
            <a:ext cx="4159023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Values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1061696"/>
            <a:ext cx="1070724" cy="474979"/>
            <a:chOff x="0" y="0"/>
            <a:chExt cx="1427632" cy="633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84767" cy="10287000"/>
            <a:chOff x="0" y="0"/>
            <a:chExt cx="207664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66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76646">
                  <a:moveTo>
                    <a:pt x="0" y="0"/>
                  </a:moveTo>
                  <a:lnTo>
                    <a:pt x="2076646" y="0"/>
                  </a:lnTo>
                  <a:lnTo>
                    <a:pt x="20766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766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42444" y="1028700"/>
            <a:ext cx="1947056" cy="2099766"/>
          </a:xfrm>
          <a:custGeom>
            <a:avLst/>
            <a:gdLst/>
            <a:ahLst/>
            <a:cxnLst/>
            <a:rect r="r" b="b" t="t" l="l"/>
            <a:pathLst>
              <a:path h="2099766" w="1947056">
                <a:moveTo>
                  <a:pt x="0" y="0"/>
                </a:moveTo>
                <a:lnTo>
                  <a:pt x="1947056" y="0"/>
                </a:lnTo>
                <a:lnTo>
                  <a:pt x="1947056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9734" y="7158534"/>
            <a:ext cx="2099766" cy="2099766"/>
          </a:xfrm>
          <a:custGeom>
            <a:avLst/>
            <a:gdLst/>
            <a:ahLst/>
            <a:cxnLst/>
            <a:rect r="r" b="b" t="t" l="l"/>
            <a:pathLst>
              <a:path h="2099766" w="2099766">
                <a:moveTo>
                  <a:pt x="0" y="0"/>
                </a:moveTo>
                <a:lnTo>
                  <a:pt x="2099766" y="0"/>
                </a:lnTo>
                <a:lnTo>
                  <a:pt x="2099766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373725" y="4093617"/>
            <a:ext cx="2015775" cy="2099766"/>
          </a:xfrm>
          <a:custGeom>
            <a:avLst/>
            <a:gdLst/>
            <a:ahLst/>
            <a:cxnLst/>
            <a:rect r="r" b="b" t="t" l="l"/>
            <a:pathLst>
              <a:path h="2099766" w="2015775">
                <a:moveTo>
                  <a:pt x="0" y="0"/>
                </a:moveTo>
                <a:lnTo>
                  <a:pt x="2015775" y="0"/>
                </a:lnTo>
                <a:lnTo>
                  <a:pt x="201577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100277" y="4448028"/>
            <a:ext cx="4159023" cy="174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Business Checking and Savings Accounts: Tailored accounts for startups and established businesses with various benefits.</a:t>
            </a:r>
          </a:p>
          <a:p>
            <a:pPr algn="just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Commercial Loans and Lines of Credit: Financial products designed to support business growth and operational needs.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00277" y="1383111"/>
            <a:ext cx="4159023" cy="174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Checking and Savings Accounts: Flexible account options with competitive interest rates and no monthly fees.</a:t>
            </a:r>
          </a:p>
          <a:p>
            <a:pPr algn="just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Personal Loans and Mortgages: Customized loan solutions to help customers achieve their dreams, from buying a home to consolidating debt.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0277" y="7512946"/>
            <a:ext cx="4159023" cy="174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Wealth Management: Comprehensive financial planning services that include investment strategies, retirement planning, and estate planning.</a:t>
            </a:r>
          </a:p>
          <a:p>
            <a:pPr algn="just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Retirement Accounts: Options such as IRAs and 401(k) plans designed to help customers save for their future.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0277" y="981075"/>
            <a:ext cx="2208023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 Banking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00277" y="4045992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Banking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00277" y="7110909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Investment 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204372"/>
            <a:ext cx="5016821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118735"/>
            <a:ext cx="4159023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Offered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41710" y="4241439"/>
            <a:ext cx="2004580" cy="1804122"/>
          </a:xfrm>
          <a:custGeom>
            <a:avLst/>
            <a:gdLst/>
            <a:ahLst/>
            <a:cxnLst/>
            <a:rect r="r" b="b" t="t" l="l"/>
            <a:pathLst>
              <a:path h="1804122" w="2004580">
                <a:moveTo>
                  <a:pt x="0" y="0"/>
                </a:moveTo>
                <a:lnTo>
                  <a:pt x="2004580" y="0"/>
                </a:lnTo>
                <a:lnTo>
                  <a:pt x="2004580" y="1804122"/>
                </a:lnTo>
                <a:lnTo>
                  <a:pt x="0" y="180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1054" y="4241439"/>
            <a:ext cx="1597468" cy="1804122"/>
          </a:xfrm>
          <a:custGeom>
            <a:avLst/>
            <a:gdLst/>
            <a:ahLst/>
            <a:cxnLst/>
            <a:rect r="r" b="b" t="t" l="l"/>
            <a:pathLst>
              <a:path h="1804122" w="1597468">
                <a:moveTo>
                  <a:pt x="0" y="0"/>
                </a:moveTo>
                <a:lnTo>
                  <a:pt x="1597468" y="0"/>
                </a:lnTo>
                <a:lnTo>
                  <a:pt x="1597468" y="1804122"/>
                </a:lnTo>
                <a:lnTo>
                  <a:pt x="0" y="1804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6151" y="4241439"/>
            <a:ext cx="1804122" cy="1804122"/>
          </a:xfrm>
          <a:custGeom>
            <a:avLst/>
            <a:gdLst/>
            <a:ahLst/>
            <a:cxnLst/>
            <a:rect r="r" b="b" t="t" l="l"/>
            <a:pathLst>
              <a:path h="1804122" w="1804122">
                <a:moveTo>
                  <a:pt x="0" y="0"/>
                </a:moveTo>
                <a:lnTo>
                  <a:pt x="1804122" y="0"/>
                </a:lnTo>
                <a:lnTo>
                  <a:pt x="1804122" y="1804122"/>
                </a:lnTo>
                <a:lnTo>
                  <a:pt x="0" y="180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64488" y="7070104"/>
            <a:ext cx="4159023" cy="10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Advanced encryption technology and real-time fraud detection systems protect customer information and transactions, ensuring peace of mind.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070104"/>
            <a:ext cx="4159023" cy="10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User-friendly mobile and web platforms allowing customers to manage their accounts, pay bills, transfer funds, and access financial resources anytime, anywhere.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0277" y="7070104"/>
            <a:ext cx="4159023" cy="10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Launch of digital banking tools like budgeting apps, savings calculators, and personalized financial dashboards to enhance financial literacy and management.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4200" y="6668068"/>
            <a:ext cx="2208023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Banking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9043" y="6668068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44831" y="6668068"/>
            <a:ext cx="2669914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Innovative Products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96105" y="1842129"/>
            <a:ext cx="7695789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&amp;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9605" y="2756492"/>
            <a:ext cx="5148790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Innovation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1350" y="1028700"/>
            <a:ext cx="7027950" cy="9258300"/>
            <a:chOff x="0" y="0"/>
            <a:chExt cx="1088813" cy="1434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8813" cy="1434353"/>
            </a:xfrm>
            <a:custGeom>
              <a:avLst/>
              <a:gdLst/>
              <a:ahLst/>
              <a:cxnLst/>
              <a:rect r="r" b="b" t="t" l="l"/>
              <a:pathLst>
                <a:path h="1434353" w="1088813">
                  <a:moveTo>
                    <a:pt x="0" y="0"/>
                  </a:moveTo>
                  <a:lnTo>
                    <a:pt x="1088813" y="0"/>
                  </a:lnTo>
                  <a:lnTo>
                    <a:pt x="1088813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6967" r="0" b="-696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96805" y="6442736"/>
            <a:ext cx="4953460" cy="2815564"/>
            <a:chOff x="0" y="0"/>
            <a:chExt cx="1304615" cy="7415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615" cy="741548"/>
            </a:xfrm>
            <a:custGeom>
              <a:avLst/>
              <a:gdLst/>
              <a:ahLst/>
              <a:cxnLst/>
              <a:rect r="r" b="b" t="t" l="l"/>
              <a:pathLst>
                <a:path h="741548" w="1304615">
                  <a:moveTo>
                    <a:pt x="0" y="0"/>
                  </a:moveTo>
                  <a:lnTo>
                    <a:pt x="1304615" y="0"/>
                  </a:lnTo>
                  <a:lnTo>
                    <a:pt x="1304615" y="741548"/>
                  </a:lnTo>
                  <a:lnTo>
                    <a:pt x="0" y="7415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04615" cy="789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65512" y="7070104"/>
            <a:ext cx="4356977" cy="199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CEO: Aaron Loeb - With over 20 years of experience in banking and finance, she leads the bank with a vision for growth and community engagement.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CFO: Alexander Aronowitz - An expert in financial strategy and risk management, he oversees the bank’s financial health and investment strategies.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87915"/>
            <a:ext cx="4356977" cy="125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 diverse team of over 300 dedicated professionals across various departments, including customer service, compliance, and technology, all committed to delivering exceptional service.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65512" y="6668068"/>
            <a:ext cx="2208023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Leadership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85879"/>
            <a:ext cx="151618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Staff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48466"/>
            <a:ext cx="4356977" cy="27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5"/>
              </a:lnSpc>
            </a:pPr>
            <a:r>
              <a:rPr lang="en-US" b="true" sz="10195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6687" y="0"/>
            <a:ext cx="7099835" cy="10287000"/>
            <a:chOff x="0" y="0"/>
            <a:chExt cx="18699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99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69916">
                  <a:moveTo>
                    <a:pt x="0" y="0"/>
                  </a:moveTo>
                  <a:lnTo>
                    <a:pt x="1869916" y="0"/>
                  </a:lnTo>
                  <a:lnTo>
                    <a:pt x="1869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6991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349223" cy="10287000"/>
            <a:chOff x="0" y="0"/>
            <a:chExt cx="1138587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858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38587">
                  <a:moveTo>
                    <a:pt x="0" y="0"/>
                  </a:moveTo>
                  <a:lnTo>
                    <a:pt x="1138587" y="0"/>
                  </a:lnTo>
                  <a:lnTo>
                    <a:pt x="113858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046" t="0" r="-5504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655889" y="7246384"/>
            <a:ext cx="6521266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Annual donations of $500,000 to local charities focused on education, health, and economic development, demonstrating our commitment to giving back.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5889" y="5251281"/>
            <a:ext cx="6521266" cy="10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Financial Literacy Workshops: Monthly workshops aimed at educating community members on budgeting, saving, and investing.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Sponsorship of Events: Actively sponsors local events such as the Moneytown Fair, promoting community connection and support.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5889" y="6844347"/>
            <a:ext cx="2986639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Charitable Contributions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5889" y="4849245"/>
            <a:ext cx="2321190" cy="28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Local Initiatives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5889" y="2352388"/>
            <a:ext cx="6521266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5889" y="3228021"/>
            <a:ext cx="6521266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Engagement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99835" cy="10287000"/>
            <a:chOff x="0" y="0"/>
            <a:chExt cx="186991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99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69916">
                  <a:moveTo>
                    <a:pt x="0" y="0"/>
                  </a:moveTo>
                  <a:lnTo>
                    <a:pt x="1869916" y="0"/>
                  </a:lnTo>
                  <a:lnTo>
                    <a:pt x="1869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6991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028839" y="4669443"/>
            <a:ext cx="11230461" cy="1922165"/>
          </a:xfrm>
          <a:custGeom>
            <a:avLst/>
            <a:gdLst/>
            <a:ahLst/>
            <a:cxnLst/>
            <a:rect r="r" b="b" t="t" l="l"/>
            <a:pathLst>
              <a:path h="1922165" w="11230461">
                <a:moveTo>
                  <a:pt x="0" y="0"/>
                </a:moveTo>
                <a:lnTo>
                  <a:pt x="11230461" y="0"/>
                </a:lnTo>
                <a:lnTo>
                  <a:pt x="11230461" y="1922165"/>
                </a:lnTo>
                <a:lnTo>
                  <a:pt x="0" y="192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28839" y="1028700"/>
            <a:ext cx="11230461" cy="5022756"/>
            <a:chOff x="0" y="0"/>
            <a:chExt cx="2957817" cy="13228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57817" cy="1322866"/>
            </a:xfrm>
            <a:custGeom>
              <a:avLst/>
              <a:gdLst/>
              <a:ahLst/>
              <a:cxnLst/>
              <a:rect r="r" b="b" t="t" l="l"/>
              <a:pathLst>
                <a:path h="1322866" w="2957817">
                  <a:moveTo>
                    <a:pt x="0" y="0"/>
                  </a:moveTo>
                  <a:lnTo>
                    <a:pt x="2957817" y="0"/>
                  </a:lnTo>
                  <a:lnTo>
                    <a:pt x="2957817" y="1322866"/>
                  </a:lnTo>
                  <a:lnTo>
                    <a:pt x="0" y="132286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957817" cy="1370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5106030" y="8728729"/>
            <a:ext cx="2153270" cy="0"/>
          </a:xfrm>
          <a:prstGeom prst="line">
            <a:avLst/>
          </a:prstGeom>
          <a:ln cap="flat" w="38100">
            <a:solidFill>
              <a:srgbClr val="63558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47525"/>
            <a:ext cx="3858605" cy="4643836"/>
          </a:xfrm>
          <a:custGeom>
            <a:avLst/>
            <a:gdLst/>
            <a:ahLst/>
            <a:cxnLst/>
            <a:rect r="r" b="b" t="t" l="l"/>
            <a:pathLst>
              <a:path h="4643836" w="3858605">
                <a:moveTo>
                  <a:pt x="0" y="0"/>
                </a:moveTo>
                <a:lnTo>
                  <a:pt x="3858605" y="0"/>
                </a:lnTo>
                <a:lnTo>
                  <a:pt x="3858605" y="4643836"/>
                </a:lnTo>
                <a:lnTo>
                  <a:pt x="0" y="464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83436" y="2519782"/>
            <a:ext cx="6521266" cy="199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Best Bank Award: Recognized by the National Banking Association in 2023 for outstanding customer service and community involvement.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Customer Service Excellence: Awarded by the Moneytown Chamber of Commerce for consistently high customer satisfaction ratings over the past three years.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Innovation in Banking: Received accolades for our mobile banking app, recognized as one of the best in the industry for user experience and functionality.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352099"/>
            <a:ext cx="4818868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Awards &amp;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27732"/>
            <a:ext cx="5861422" cy="10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1028700"/>
            <a:ext cx="1070724" cy="474979"/>
            <a:chOff x="0" y="0"/>
            <a:chExt cx="1427632" cy="633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95681" y="0"/>
              <a:ext cx="236271" cy="284352"/>
            </a:xfrm>
            <a:custGeom>
              <a:avLst/>
              <a:gdLst/>
              <a:ahLst/>
              <a:cxnLst/>
              <a:rect r="r" b="b" t="t" l="l"/>
              <a:pathLst>
                <a:path h="284352" w="236271">
                  <a:moveTo>
                    <a:pt x="0" y="0"/>
                  </a:moveTo>
                  <a:lnTo>
                    <a:pt x="236270" y="0"/>
                  </a:lnTo>
                  <a:lnTo>
                    <a:pt x="236270" y="284352"/>
                  </a:lnTo>
                  <a:lnTo>
                    <a:pt x="0" y="28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88759"/>
              <a:ext cx="1427632" cy="24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3"/>
                </a:lnSpc>
                <a:spcBef>
                  <a:spcPct val="0"/>
                </a:spcBef>
              </a:pPr>
              <a:r>
                <a:rPr lang="en-US" b="true" sz="1066">
                  <a:solidFill>
                    <a:srgbClr val="41496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Regal Finance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DAGbSxNXYYg</dc:identifier>
  <dcterms:modified xsi:type="dcterms:W3CDTF">2011-08-01T06:04:30Z</dcterms:modified>
  <cp:revision>1</cp:revision>
  <dc:title>Regal Financial Services</dc:title>
</cp:coreProperties>
</file>